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0" r:id="rId2"/>
  </p:sldIdLst>
  <p:sldSz cx="30275213" cy="42811700"/>
  <p:notesSz cx="6858000" cy="9144000"/>
  <p:defaultTextStyle>
    <a:defPPr>
      <a:defRPr lang="en-US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CB5"/>
    <a:srgbClr val="FFFFFF"/>
    <a:srgbClr val="C3C0AB"/>
    <a:srgbClr val="000000"/>
    <a:srgbClr val="ECBE2B"/>
    <a:srgbClr val="9FCC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85"/>
    <p:restoredTop sz="94667"/>
  </p:normalViewPr>
  <p:slideViewPr>
    <p:cSldViewPr snapToGrid="0" snapToObjects="1">
      <p:cViewPr>
        <p:scale>
          <a:sx n="80" d="100"/>
          <a:sy n="80" d="100"/>
        </p:scale>
        <p:origin x="-432" y="152"/>
      </p:cViewPr>
      <p:guideLst>
        <p:guide orient="horz" pos="13484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3A8E4-A060-EF46-A7E3-D11A29A2D7F0}" type="datetimeFigureOut">
              <a:rPr lang="en-US" smtClean="0"/>
              <a:t>9/13/17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A18C8-58B4-1946-8064-7251099DE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55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689E3-3A63-3A4E-9E90-97E9E2195476}" type="datetimeFigureOut">
              <a:rPr lang="en-US" smtClean="0"/>
              <a:t>9/13/17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962EF-0C3C-894E-807C-EE1489709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9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962EF-0C3C-894E-807C-EE1489709F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98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6606" y="2803606"/>
            <a:ext cx="17244978" cy="1558519"/>
          </a:xfrm>
          <a:prstGeom prst="rect">
            <a:avLst/>
          </a:prstGeom>
        </p:spPr>
        <p:txBody>
          <a:bodyPr/>
          <a:lstStyle>
            <a:lvl1pPr algn="l">
              <a:defRPr sz="100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GB" dirty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6605" y="4341487"/>
            <a:ext cx="17244979" cy="111951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8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Second headline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296605" y="429080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4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2800">
                <a:solidFill>
                  <a:srgbClr val="FFFFFF"/>
                </a:solidFill>
                <a:latin typeface="Arial"/>
                <a:cs typeface="Arial"/>
              </a:defRPr>
            </a:lvl2pPr>
          </a:lstStyle>
          <a:p>
            <a:pPr lvl="0"/>
            <a:r>
              <a:rPr lang="en-GB" dirty="0"/>
              <a:t>Author 1 (Author 2…)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 hasCustomPrompt="1"/>
          </p:nvPr>
        </p:nvSpPr>
        <p:spPr>
          <a:xfrm>
            <a:off x="1296606" y="1187451"/>
            <a:ext cx="17244978" cy="37464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900"/>
            </a:lvl2pPr>
            <a:lvl3pPr marL="4176339" indent="0">
              <a:buNone/>
              <a:defRPr sz="900"/>
            </a:lvl3pPr>
            <a:lvl4pPr marL="6264508" indent="0">
              <a:buNone/>
              <a:defRPr sz="900"/>
            </a:lvl4pPr>
            <a:lvl5pPr marL="8352678" indent="0">
              <a:buNone/>
              <a:defRPr sz="900"/>
            </a:lvl5pPr>
          </a:lstStyle>
          <a:p>
            <a:pPr lvl="0"/>
            <a:r>
              <a:rPr lang="en-GB" dirty="0"/>
              <a:t>(1) Institute, address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96606" y="1568450"/>
            <a:ext cx="17244978" cy="438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(2) Institute,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64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9051"/>
            <a:ext cx="30275213" cy="5461469"/>
          </a:xfrm>
          <a:prstGeom prst="rect">
            <a:avLst/>
          </a:prstGeom>
          <a:solidFill>
            <a:srgbClr val="00666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98269" tIns="149137" rIns="298269" bIns="149137" rtlCol="0" anchor="ctr"/>
          <a:lstStyle/>
          <a:p>
            <a:pPr algn="ctr"/>
            <a:endParaRPr lang="en-US"/>
          </a:p>
        </p:txBody>
      </p:sp>
      <p:pic>
        <p:nvPicPr>
          <p:cNvPr id="8" name="Picture 7" descr="EMBL_EBI_CMYK_reversed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450" y="1528823"/>
            <a:ext cx="8131116" cy="2514227"/>
          </a:xfrm>
          <a:prstGeom prst="rect">
            <a:avLst/>
          </a:prstGeom>
        </p:spPr>
      </p:pic>
      <p:sp>
        <p:nvSpPr>
          <p:cNvPr id="9" name="Text Placeholder 17"/>
          <p:cNvSpPr txBox="1">
            <a:spLocks/>
          </p:cNvSpPr>
          <p:nvPr userDrawn="1"/>
        </p:nvSpPr>
        <p:spPr>
          <a:xfrm>
            <a:off x="19459074" y="40858701"/>
            <a:ext cx="10338129" cy="1483460"/>
          </a:xfrm>
          <a:prstGeom prst="rect">
            <a:avLst/>
          </a:prstGeom>
          <a:ln>
            <a:noFill/>
          </a:ln>
        </p:spPr>
        <p:txBody>
          <a:bodyPr lIns="298269" tIns="149137" rIns="298269" bIns="149137">
            <a:noAutofit/>
          </a:bodyPr>
          <a:lstStyle>
            <a:lvl1pPr marL="0" indent="0" algn="l" defTabSz="640080" rtl="0" eaLnBrk="1" latinLnBrk="0" hangingPunct="1">
              <a:spcBef>
                <a:spcPct val="20000"/>
              </a:spcBef>
              <a:buFont typeface="Arial"/>
              <a:buNone/>
              <a:tabLst>
                <a:tab pos="1524000" algn="l"/>
              </a:tabLst>
              <a:defRPr sz="600" b="0" kern="1200" baseline="0">
                <a:solidFill>
                  <a:srgbClr val="006666"/>
                </a:solidFill>
                <a:latin typeface="Arial"/>
                <a:ea typeface="+mn-ea"/>
                <a:cs typeface="Arial"/>
              </a:defRPr>
            </a:lvl1pPr>
            <a:lvl2pPr marL="64008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2pPr>
            <a:lvl3pPr marL="128016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3pPr>
            <a:lvl4pPr marL="192024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4pPr>
            <a:lvl5pPr marL="256032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6400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1524000" algn="l"/>
              </a:tabLst>
              <a:defRPr/>
            </a:pP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European Bioinformatics</a:t>
            </a:r>
            <a:r>
              <a:rPr lang="en-GB" sz="2000" kern="1200" spc="0" baseline="0" dirty="0">
                <a:solidFill>
                  <a:srgbClr val="006666"/>
                </a:solidFill>
                <a:latin typeface="Helvetica Neue"/>
                <a:cs typeface="Helvetica Neue"/>
              </a:rPr>
              <a:t> Institute</a:t>
            </a: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			Tel. +44 (0) </a:t>
            </a:r>
            <a:r>
              <a:rPr lang="is-IS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1223 492 665 </a:t>
            </a: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/>
            </a:r>
            <a:b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Wellcome Genome Campus				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petsalaki@ebi.ac.uk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 </a:t>
            </a: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/>
            </a:r>
            <a:b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Hinxton, Cambridge, CB10 1SD, UK		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http://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www.ebi.ac.uk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/research/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petsalaki</a:t>
            </a:r>
            <a:endParaRPr lang="en-GB" sz="2000" kern="1200" spc="0" dirty="0">
              <a:solidFill>
                <a:srgbClr val="006666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9022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tiff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/>
          <p:cNvGrpSpPr/>
          <p:nvPr/>
        </p:nvGrpSpPr>
        <p:grpSpPr>
          <a:xfrm>
            <a:off x="16979480" y="9272952"/>
            <a:ext cx="7094994" cy="7226169"/>
            <a:chOff x="16895752" y="9304298"/>
            <a:chExt cx="7757598" cy="749886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895752" y="9304298"/>
              <a:ext cx="7227336" cy="7498860"/>
            </a:xfrm>
            <a:prstGeom prst="rect">
              <a:avLst/>
            </a:prstGeom>
          </p:spPr>
        </p:pic>
        <p:grpSp>
          <p:nvGrpSpPr>
            <p:cNvPr id="24" name="Group 23"/>
            <p:cNvGrpSpPr/>
            <p:nvPr/>
          </p:nvGrpSpPr>
          <p:grpSpPr>
            <a:xfrm>
              <a:off x="24122756" y="10835311"/>
              <a:ext cx="368210" cy="1228372"/>
              <a:chOff x="24122756" y="10835311"/>
              <a:chExt cx="368210" cy="1228372"/>
            </a:xfrm>
          </p:grpSpPr>
          <p:pic>
            <p:nvPicPr>
              <p:cNvPr id="108" name="Picture 10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2756" y="11458664"/>
                <a:ext cx="368210" cy="605019"/>
              </a:xfrm>
              <a:prstGeom prst="rect">
                <a:avLst/>
              </a:prstGeom>
            </p:spPr>
          </p:pic>
          <p:pic>
            <p:nvPicPr>
              <p:cNvPr id="109" name="Picture 108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2756" y="10835311"/>
                <a:ext cx="368210" cy="605019"/>
              </a:xfrm>
              <a:prstGeom prst="rect">
                <a:avLst/>
              </a:prstGeom>
            </p:spPr>
          </p:pic>
        </p:grpSp>
        <p:grpSp>
          <p:nvGrpSpPr>
            <p:cNvPr id="110" name="Group 109"/>
            <p:cNvGrpSpPr/>
            <p:nvPr/>
          </p:nvGrpSpPr>
          <p:grpSpPr>
            <a:xfrm>
              <a:off x="24122756" y="9436993"/>
              <a:ext cx="368210" cy="1228372"/>
              <a:chOff x="24122756" y="10835311"/>
              <a:chExt cx="368210" cy="1228372"/>
            </a:xfrm>
          </p:grpSpPr>
          <p:pic>
            <p:nvPicPr>
              <p:cNvPr id="114" name="Picture 11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2756" y="11458664"/>
                <a:ext cx="368210" cy="605019"/>
              </a:xfrm>
              <a:prstGeom prst="rect">
                <a:avLst/>
              </a:prstGeom>
            </p:spPr>
          </p:pic>
          <p:pic>
            <p:nvPicPr>
              <p:cNvPr id="115" name="Picture 11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2756" y="10835311"/>
                <a:ext cx="368210" cy="605019"/>
              </a:xfrm>
              <a:prstGeom prst="rect">
                <a:avLst/>
              </a:prstGeom>
            </p:spPr>
          </p:pic>
        </p:grpSp>
        <p:grpSp>
          <p:nvGrpSpPr>
            <p:cNvPr id="27" name="Group 26"/>
            <p:cNvGrpSpPr/>
            <p:nvPr/>
          </p:nvGrpSpPr>
          <p:grpSpPr>
            <a:xfrm>
              <a:off x="24080549" y="12264656"/>
              <a:ext cx="511302" cy="1100031"/>
              <a:chOff x="24128302" y="12264656"/>
              <a:chExt cx="511302" cy="1100031"/>
            </a:xfrm>
          </p:grpSpPr>
          <p:pic>
            <p:nvPicPr>
              <p:cNvPr id="118" name="Picture 11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8302" y="12264656"/>
                <a:ext cx="511302" cy="840139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17348" y="13085538"/>
                <a:ext cx="293989" cy="279149"/>
              </a:xfrm>
              <a:prstGeom prst="rect">
                <a:avLst/>
              </a:prstGeom>
            </p:spPr>
          </p:pic>
        </p:grpSp>
        <p:grpSp>
          <p:nvGrpSpPr>
            <p:cNvPr id="28" name="Group 27"/>
            <p:cNvGrpSpPr/>
            <p:nvPr/>
          </p:nvGrpSpPr>
          <p:grpSpPr>
            <a:xfrm>
              <a:off x="24077467" y="13804005"/>
              <a:ext cx="538432" cy="1026154"/>
              <a:chOff x="24080233" y="13862838"/>
              <a:chExt cx="538432" cy="1026154"/>
            </a:xfrm>
          </p:grpSpPr>
          <p:pic>
            <p:nvPicPr>
              <p:cNvPr id="122" name="Picture 121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22904" y="14450348"/>
                <a:ext cx="266955" cy="438644"/>
              </a:xfrm>
              <a:prstGeom prst="rect">
                <a:avLst/>
              </a:prstGeom>
            </p:spPr>
          </p:pic>
          <p:pic>
            <p:nvPicPr>
              <p:cNvPr id="127" name="Picture 12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080233" y="13862838"/>
                <a:ext cx="538432" cy="511252"/>
              </a:xfrm>
              <a:prstGeom prst="rect">
                <a:avLst/>
              </a:prstGeom>
            </p:spPr>
          </p:pic>
        </p:grpSp>
        <p:pic>
          <p:nvPicPr>
            <p:cNvPr id="128" name="Picture 12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06748" y="15157217"/>
              <a:ext cx="538432" cy="511252"/>
            </a:xfrm>
            <a:prstGeom prst="rect">
              <a:avLst/>
            </a:prstGeom>
          </p:spPr>
        </p:pic>
        <p:pic>
          <p:nvPicPr>
            <p:cNvPr id="129" name="Picture 1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14918" y="15695070"/>
              <a:ext cx="538432" cy="511252"/>
            </a:xfrm>
            <a:prstGeom prst="rect">
              <a:avLst/>
            </a:prstGeom>
          </p:spPr>
        </p:pic>
      </p:grpSp>
      <p:sp>
        <p:nvSpPr>
          <p:cNvPr id="95" name="TextBox 94"/>
          <p:cNvSpPr txBox="1"/>
          <p:nvPr/>
        </p:nvSpPr>
        <p:spPr>
          <a:xfrm>
            <a:off x="20682112" y="16248991"/>
            <a:ext cx="6299008" cy="2677656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 Scanning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 interaction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network </a:t>
            </a: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using signatures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from </a:t>
            </a:r>
            <a:r>
              <a:rPr lang="en-US" sz="2800" dirty="0" err="1" smtClean="0">
                <a:latin typeface="Helvetica Neue" charset="0"/>
                <a:ea typeface="Helvetica Neue" charset="0"/>
                <a:cs typeface="Helvetica Neue" charset="0"/>
              </a:rPr>
              <a:t>InterPro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member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databases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give us </a:t>
            </a:r>
            <a:r>
              <a:rPr lang="is-IS" sz="2800" dirty="0">
                <a:latin typeface="Helvetica Neue" charset="0"/>
                <a:ea typeface="Helvetica Neue" charset="0"/>
                <a:cs typeface="Helvetica Neue" charset="0"/>
              </a:rPr>
              <a:t>48096 </a:t>
            </a:r>
            <a:endParaRPr lang="is-I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protein-domain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pairs in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the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full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human-human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network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is-IS" sz="2800" dirty="0" smtClean="0">
                <a:latin typeface="Helvetica Neue" charset="0"/>
                <a:ea typeface="Helvetica Neue" charset="0"/>
                <a:cs typeface="Helvetica Neue" charset="0"/>
              </a:rPr>
              <a:t>12066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 the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human-viral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network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131" name="Picture 1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6787" y="27279401"/>
            <a:ext cx="12536883" cy="8790103"/>
          </a:xfrm>
          <a:prstGeom prst="rect">
            <a:avLst/>
          </a:prstGeom>
        </p:spPr>
      </p:pic>
      <p:sp>
        <p:nvSpPr>
          <p:cNvPr id="89" name="TextBox 88"/>
          <p:cNvSpPr txBox="1"/>
          <p:nvPr/>
        </p:nvSpPr>
        <p:spPr>
          <a:xfrm>
            <a:off x="24538055" y="11613513"/>
            <a:ext cx="4174382" cy="4401205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 Viral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proteins tend to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have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more human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interacting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partners than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proteins have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viral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interacting partners. </a:t>
            </a:r>
          </a:p>
          <a:p>
            <a:pPr marL="571500" lvl="0" indent="-571500" defTabSz="914400">
              <a:defRPr/>
            </a:pP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Viral-interacting human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proteins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have more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known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interacting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partners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than average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proteins. 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4510932" y="28614824"/>
            <a:ext cx="4433200" cy="4832092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Calculating the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enrichment of a domain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among interactors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of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a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viral protein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.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Background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was calculated based on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permutations of the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interaction network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keeping node degrees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intact and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empirical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p-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value was used to rank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domain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hits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7111064" y="9981698"/>
            <a:ext cx="8049684" cy="7263649"/>
            <a:chOff x="6998797" y="8604837"/>
            <a:chExt cx="8049684" cy="726364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1075" y="8604837"/>
              <a:ext cx="5797406" cy="7263649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3650" y="12749267"/>
              <a:ext cx="1759305" cy="2489185"/>
            </a:xfrm>
            <a:prstGeom prst="rect">
              <a:avLst/>
            </a:prstGeom>
          </p:spPr>
        </p:pic>
        <p:grpSp>
          <p:nvGrpSpPr>
            <p:cNvPr id="62" name="Group 61"/>
            <p:cNvGrpSpPr/>
            <p:nvPr/>
          </p:nvGrpSpPr>
          <p:grpSpPr>
            <a:xfrm>
              <a:off x="6998797" y="11444504"/>
              <a:ext cx="4721373" cy="1384995"/>
              <a:chOff x="8523328" y="11633341"/>
              <a:chExt cx="4721373" cy="1384995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9550825" y="11633341"/>
                <a:ext cx="3693876" cy="1384995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estimate which</a:t>
                </a:r>
              </a:p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domains are likely to </a:t>
                </a:r>
              </a:p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mediate interaction</a:t>
                </a: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8523328" y="11849787"/>
                <a:ext cx="903599" cy="903599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</p:grpSp>
      <p:grpSp>
        <p:nvGrpSpPr>
          <p:cNvPr id="67" name="Group 66"/>
          <p:cNvGrpSpPr/>
          <p:nvPr/>
        </p:nvGrpSpPr>
        <p:grpSpPr>
          <a:xfrm>
            <a:off x="1931414" y="9267564"/>
            <a:ext cx="4951218" cy="3212238"/>
            <a:chOff x="1989973" y="9053117"/>
            <a:chExt cx="4951218" cy="321223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9973" y="9053117"/>
              <a:ext cx="4339821" cy="2702922"/>
            </a:xfrm>
            <a:prstGeom prst="rect">
              <a:avLst/>
            </a:prstGeom>
          </p:spPr>
        </p:pic>
        <p:sp>
          <p:nvSpPr>
            <p:cNvPr id="64" name="TextBox 63"/>
            <p:cNvSpPr txBox="1"/>
            <p:nvPr/>
          </p:nvSpPr>
          <p:spPr>
            <a:xfrm>
              <a:off x="5293980" y="9417225"/>
              <a:ext cx="1647211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Globular </a:t>
              </a:r>
            </a:p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domains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493348" y="11311248"/>
              <a:ext cx="1258597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Linear </a:t>
              </a:r>
            </a:p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motif</a:t>
              </a:r>
            </a:p>
          </p:txBody>
        </p:sp>
        <p:cxnSp>
          <p:nvCxnSpPr>
            <p:cNvPr id="22" name="Straight Arrow Connector 21"/>
            <p:cNvCxnSpPr>
              <a:stCxn id="65" idx="3"/>
            </p:cNvCxnSpPr>
            <p:nvPr/>
          </p:nvCxnSpPr>
          <p:spPr>
            <a:xfrm flipV="1">
              <a:off x="3751945" y="11447807"/>
              <a:ext cx="710955" cy="340495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H="1">
              <a:off x="5010869" y="10360405"/>
              <a:ext cx="834172" cy="347507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H="1">
              <a:off x="5881165" y="10383313"/>
              <a:ext cx="469894" cy="468016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2" name="Oval 141"/>
          <p:cNvSpPr/>
          <p:nvPr/>
        </p:nvSpPr>
        <p:spPr>
          <a:xfrm rot="19064945">
            <a:off x="1113341" y="6298110"/>
            <a:ext cx="14590631" cy="14565832"/>
          </a:xfrm>
          <a:prstGeom prst="ellipse">
            <a:avLst/>
          </a:prstGeom>
          <a:noFill/>
          <a:ln w="127000">
            <a:solidFill>
              <a:srgbClr val="008CB5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961" y="17576462"/>
            <a:ext cx="3106337" cy="18071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609" y="17535395"/>
            <a:ext cx="960977" cy="13600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4019" y="1752245"/>
            <a:ext cx="20262218" cy="3491738"/>
          </a:xfrm>
        </p:spPr>
        <p:txBody>
          <a:bodyPr/>
          <a:lstStyle/>
          <a:p>
            <a:r>
              <a:rPr lang="en-US" sz="7600" dirty="0"/>
              <a:t>Identifying novel functional linear motifs using host-viral protein interactions and the principle of convergent evolution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296605" y="429079"/>
            <a:ext cx="17244979" cy="1267993"/>
          </a:xfrm>
        </p:spPr>
        <p:txBody>
          <a:bodyPr/>
          <a:lstStyle/>
          <a:p>
            <a:r>
              <a:rPr lang="en-US" sz="4800" dirty="0"/>
              <a:t>Vitalii Kleshchevnikov, </a:t>
            </a:r>
            <a:r>
              <a:rPr lang="en-US" sz="4800" dirty="0" err="1"/>
              <a:t>Evangelia</a:t>
            </a:r>
            <a:r>
              <a:rPr lang="en-US" sz="4800" dirty="0"/>
              <a:t> </a:t>
            </a:r>
            <a:r>
              <a:rPr lang="en-US" sz="4800" dirty="0" err="1"/>
              <a:t>Petsalaki</a:t>
            </a:r>
            <a:endParaRPr lang="en-US" sz="4800" dirty="0"/>
          </a:p>
        </p:txBody>
      </p:sp>
      <p:sp>
        <p:nvSpPr>
          <p:cNvPr id="158" name="Text Placeholder 3"/>
          <p:cNvSpPr txBox="1">
            <a:spLocks/>
          </p:cNvSpPr>
          <p:nvPr/>
        </p:nvSpPr>
        <p:spPr>
          <a:xfrm>
            <a:off x="1296605" y="1196735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3400" kern="1200">
                <a:solidFill>
                  <a:srgbClr val="FFFFFF"/>
                </a:solidFill>
                <a:latin typeface="Helvetica Neue"/>
                <a:ea typeface="+mn-ea"/>
                <a:cs typeface="Helvetica Neue"/>
              </a:defRPr>
            </a:lvl1pPr>
            <a:lvl2pPr marL="208817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63" name="Content Placeholder 162"/>
          <p:cNvSpPr>
            <a:spLocks noGrp="1"/>
          </p:cNvSpPr>
          <p:nvPr>
            <p:ph sz="quarter" idx="11"/>
          </p:nvPr>
        </p:nvSpPr>
        <p:spPr>
          <a:xfrm>
            <a:off x="1296606" y="1208716"/>
            <a:ext cx="17244978" cy="374649"/>
          </a:xfrm>
        </p:spPr>
        <p:txBody>
          <a:bodyPr/>
          <a:lstStyle/>
          <a:p>
            <a:r>
              <a:rPr lang="en-US" sz="3500" dirty="0"/>
              <a:t>EMBL-EBI, </a:t>
            </a:r>
            <a:r>
              <a:rPr lang="en-US" sz="3500" dirty="0" smtClean="0"/>
              <a:t>W</a:t>
            </a:r>
            <a:r>
              <a:rPr lang="en-US" sz="3500" dirty="0" smtClean="0"/>
              <a:t>hole-Cell Signaling group</a:t>
            </a:r>
            <a:endParaRPr lang="en-US" sz="3500" dirty="0"/>
          </a:p>
        </p:txBody>
      </p:sp>
      <p:sp>
        <p:nvSpPr>
          <p:cNvPr id="147" name="Oval 146"/>
          <p:cNvSpPr/>
          <p:nvPr/>
        </p:nvSpPr>
        <p:spPr>
          <a:xfrm rot="5111131">
            <a:off x="3208965" y="22010840"/>
            <a:ext cx="14637055" cy="18523737"/>
          </a:xfrm>
          <a:prstGeom prst="ellipse">
            <a:avLst/>
          </a:prstGeom>
          <a:noFill/>
          <a:ln w="127000">
            <a:solidFill>
              <a:srgbClr val="ECBE2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851673" y="38500403"/>
            <a:ext cx="25546467" cy="2785378"/>
            <a:chOff x="750902" y="38184543"/>
            <a:chExt cx="26204984" cy="2785378"/>
          </a:xfrm>
        </p:grpSpPr>
        <p:sp>
          <p:nvSpPr>
            <p:cNvPr id="79" name="TextBox 191"/>
            <p:cNvSpPr txBox="1"/>
            <p:nvPr/>
          </p:nvSpPr>
          <p:spPr>
            <a:xfrm>
              <a:off x="750902" y="38184543"/>
              <a:ext cx="12913774" cy="2785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100" dirty="0">
                  <a:latin typeface="Helvetica Neue" charset="0"/>
                  <a:ea typeface="Helvetica Neue" charset="0"/>
                  <a:cs typeface="Helvetica Neue" charset="0"/>
                </a:rPr>
                <a:t>References:</a:t>
              </a: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All analyses were performed in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consortium databases such as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MINT, DIP, BHF-UCL, MPIDB,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MatrixDB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HPIDb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I2D-IMEx,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InnateDB-IMEx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MolCon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UniProt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MBInfo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are currently integrated into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[1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]. 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1. Orchard S, 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Ammari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M, Aranda B, et al. The 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MIntAct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project—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as a common curation platform for 11 molecular interaction databases. Nucleic Acids Research. 2014;42(Database issue):D358-D363. 	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2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Jones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P,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Binns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D,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Chang HY, et al.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InterProScan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5: genome-scale protein function classification. Bioinformatics (Oxford,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England). 2014;30(9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1236-1240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3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Palopoli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N,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Lythgow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KT,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Edwards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RJ.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 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QSLiMFinder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: improved short linear motif prediction using specific query protein data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de-DE" sz="1600" dirty="0" err="1">
                  <a:latin typeface="Helvetica Neue" charset="0"/>
                  <a:ea typeface="Helvetica Neue" charset="0"/>
                  <a:cs typeface="Helvetica Neue" charset="0"/>
                </a:rPr>
                <a:t>Bioinformatics</a:t>
              </a:r>
              <a:r>
                <a:rPr lang="de-DE" sz="1600" dirty="0">
                  <a:latin typeface="Helvetica Neue" charset="0"/>
                  <a:ea typeface="Helvetica Neue" charset="0"/>
                  <a:cs typeface="Helvetica Neue" charset="0"/>
                </a:rPr>
                <a:t> (Oxford, </a:t>
              </a:r>
              <a:r>
                <a:rPr lang="de-DE" sz="1600" dirty="0" smtClean="0">
                  <a:latin typeface="Helvetica Neue" charset="0"/>
                  <a:ea typeface="Helvetica Neue" charset="0"/>
                  <a:cs typeface="Helvetica Neue" charset="0"/>
                </a:rPr>
                <a:t>England). 2015;31(14</a:t>
              </a:r>
              <a:r>
                <a:rPr lang="de-DE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de-DE" sz="1600" dirty="0" smtClean="0">
                  <a:latin typeface="Helvetica Neue" charset="0"/>
                  <a:ea typeface="Helvetica Neue" charset="0"/>
                  <a:cs typeface="Helvetica Neue" charset="0"/>
                </a:rPr>
                <a:t>2284-2293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4.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Pawson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T,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Gish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GD,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Nash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P. SH2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domains, interaction modules and cellular wiring. Trends in Cell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Biology. 2001;11(12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504-511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82" name="TextBox 191"/>
            <p:cNvSpPr txBox="1"/>
            <p:nvPr/>
          </p:nvSpPr>
          <p:spPr>
            <a:xfrm>
              <a:off x="14442621" y="39029879"/>
              <a:ext cx="1251326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5.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Hagai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T,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Azia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A,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Babu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MM,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Andino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R. Use of host-like peptide motifs in viral proteins is a prevalent strategy in host-virus interactions. Cell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Reports. 2014;7(5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1729-1739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6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Edwards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RJ,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Palopoli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N. Computational prediction of short linear motifs from protein sequences. Methods in Molecular Biology (Clifton, N.J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.). 2015;1268:89-141</a:t>
              </a: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7.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Dinkel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H,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Van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Roey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K,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Michael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S, et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al. ELM 2016--data update and new functionality of the eukaryotic linear motif resource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nb-NO" sz="1600" dirty="0" err="1">
                  <a:latin typeface="Helvetica Neue" charset="0"/>
                  <a:ea typeface="Helvetica Neue" charset="0"/>
                  <a:cs typeface="Helvetica Neue" charset="0"/>
                </a:rPr>
                <a:t>Nucleic</a:t>
              </a:r>
              <a:r>
                <a:rPr lang="nb-NO" sz="1600" dirty="0">
                  <a:latin typeface="Helvetica Neue" charset="0"/>
                  <a:ea typeface="Helvetica Neue" charset="0"/>
                  <a:cs typeface="Helvetica Neue" charset="0"/>
                </a:rPr>
                <a:t> Acids </a:t>
              </a:r>
              <a:r>
                <a:rPr lang="nb-NO" sz="1600" dirty="0" smtClean="0">
                  <a:latin typeface="Helvetica Neue" charset="0"/>
                  <a:ea typeface="Helvetica Neue" charset="0"/>
                  <a:cs typeface="Helvetica Neue" charset="0"/>
                </a:rPr>
                <a:t>Research. 2015;44(D1</a:t>
              </a:r>
              <a:r>
                <a:rPr lang="nb-NO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nb-NO" sz="1600" dirty="0" smtClean="0">
                  <a:latin typeface="Helvetica Neue" charset="0"/>
                  <a:ea typeface="Helvetica Neue" charset="0"/>
                  <a:cs typeface="Helvetica Neue" charset="0"/>
                </a:rPr>
                <a:t>D294-300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59" name="Oval 158"/>
          <p:cNvSpPr/>
          <p:nvPr/>
        </p:nvSpPr>
        <p:spPr>
          <a:xfrm rot="21111499">
            <a:off x="19072402" y="31206177"/>
            <a:ext cx="9972732" cy="7717078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19104081" y="31662203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Summary</a:t>
            </a:r>
          </a:p>
        </p:txBody>
      </p:sp>
      <p:sp>
        <p:nvSpPr>
          <p:cNvPr id="111" name="Oval 110"/>
          <p:cNvSpPr/>
          <p:nvPr/>
        </p:nvSpPr>
        <p:spPr>
          <a:xfrm rot="507562">
            <a:off x="19382860" y="22515808"/>
            <a:ext cx="9835376" cy="8196915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6" name="Oval 175"/>
          <p:cNvSpPr/>
          <p:nvPr/>
        </p:nvSpPr>
        <p:spPr>
          <a:xfrm rot="3045028">
            <a:off x="15785533" y="7002139"/>
            <a:ext cx="13917049" cy="12799762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3443163" y="16549025"/>
            <a:ext cx="8109562" cy="954107"/>
          </a:xfrm>
          <a:prstGeom prst="rect">
            <a:avLst/>
          </a:prstGeom>
          <a:solidFill>
            <a:srgbClr val="008CB5">
              <a:alpha val="7843"/>
            </a:srgbClr>
          </a:solidFill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Resulting domain-motif pairs can be compared to known and tested using phage display </a:t>
            </a:r>
          </a:p>
        </p:txBody>
      </p:sp>
      <p:sp>
        <p:nvSpPr>
          <p:cNvPr id="15" name="Oval 14"/>
          <p:cNvSpPr/>
          <p:nvPr/>
        </p:nvSpPr>
        <p:spPr>
          <a:xfrm>
            <a:off x="6464181" y="17469541"/>
            <a:ext cx="15736567" cy="9037400"/>
          </a:xfrm>
          <a:prstGeom prst="ellipse">
            <a:avLst/>
          </a:prstGeom>
          <a:solidFill>
            <a:schemeClr val="bg1"/>
          </a:solidFill>
          <a:ln w="508000">
            <a:solidFill>
              <a:srgbClr val="C3C0A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5955" y="17672544"/>
            <a:ext cx="8605259" cy="5485053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6546154" y="22308006"/>
            <a:ext cx="15136792" cy="2337367"/>
            <a:chOff x="6444251" y="22265137"/>
            <a:chExt cx="15136792" cy="2337367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6444251" y="22265137"/>
              <a:ext cx="6560549" cy="10344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3002146" y="22287812"/>
              <a:ext cx="661577" cy="801643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13684945" y="23089455"/>
              <a:ext cx="7896098" cy="108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8055176" y="24588570"/>
              <a:ext cx="12244906" cy="13934"/>
            </a:xfrm>
            <a:prstGeom prst="straightConnector1">
              <a:avLst/>
            </a:prstGeom>
            <a:ln w="63500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8"/>
            <p:cNvCxnSpPr/>
            <p:nvPr/>
          </p:nvCxnSpPr>
          <p:spPr>
            <a:xfrm flipV="1">
              <a:off x="14910134" y="23092541"/>
              <a:ext cx="0" cy="1488185"/>
            </a:xfrm>
            <a:prstGeom prst="straightConnector1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999" y="18577617"/>
            <a:ext cx="3431799" cy="1732937"/>
          </a:xfrm>
          <a:prstGeom prst="rect">
            <a:avLst/>
          </a:prstGeom>
        </p:spPr>
      </p:pic>
      <p:cxnSp>
        <p:nvCxnSpPr>
          <p:cNvPr id="100" name="Straight Arrow Connector 99"/>
          <p:cNvCxnSpPr/>
          <p:nvPr/>
        </p:nvCxnSpPr>
        <p:spPr>
          <a:xfrm>
            <a:off x="3273089" y="12571171"/>
            <a:ext cx="533369" cy="1931638"/>
          </a:xfrm>
          <a:prstGeom prst="straightConnector1">
            <a:avLst/>
          </a:prstGeom>
          <a:ln w="2540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464182" y="17469609"/>
            <a:ext cx="15736567" cy="9047570"/>
          </a:xfrm>
          <a:prstGeom prst="ellipse">
            <a:avLst/>
          </a:prstGeom>
          <a:noFill/>
          <a:ln w="508000">
            <a:solidFill>
              <a:srgbClr val="C3C0A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093948" y="20300886"/>
            <a:ext cx="766990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900" u="sng" dirty="0">
                <a:latin typeface="Helvetica Neue" charset="0"/>
                <a:ea typeface="Helvetica Neue" charset="0"/>
                <a:cs typeface="Helvetica Neue" charset="0"/>
              </a:rPr>
              <a:t>Linear motif mediated protein interactions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5199327" y="23084904"/>
            <a:ext cx="69726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allow inducible recruitment</a:t>
            </a:r>
          </a:p>
          <a:p>
            <a:pPr marL="571500" indent="-5715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extensively involved in cell signaling 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993877" y="22366868"/>
            <a:ext cx="62723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   short linear motifs: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3-15 amino acids in length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3-5 defined positions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206514" y="24580006"/>
            <a:ext cx="100100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extensively exploited by viruses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evolve quickly and enable rewiring of host-pathogen interactions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498421" y="23828173"/>
            <a:ext cx="8411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hard to identify functional motifs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19534666" y="23648496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>
                <a:latin typeface="Helvetica Neue" charset="0"/>
                <a:ea typeface="Helvetica Neue" charset="0"/>
                <a:cs typeface="Helvetica Neue" charset="0"/>
              </a:rPr>
              <a:t>Future directions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4276906" y="6803432"/>
            <a:ext cx="799143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Workflow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16672273" y="6999298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Dataset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35" y="8601014"/>
            <a:ext cx="2986924" cy="2982898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007080" y="25492453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Results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3641964" y="7940352"/>
            <a:ext cx="6885528" cy="1212780"/>
            <a:chOff x="5285854" y="8132228"/>
            <a:chExt cx="6885528" cy="1212780"/>
          </a:xfrm>
        </p:grpSpPr>
        <p:grpSp>
          <p:nvGrpSpPr>
            <p:cNvPr id="6" name="Group 5"/>
            <p:cNvGrpSpPr/>
            <p:nvPr/>
          </p:nvGrpSpPr>
          <p:grpSpPr>
            <a:xfrm>
              <a:off x="6254616" y="8132228"/>
              <a:ext cx="5916766" cy="1212780"/>
              <a:chOff x="10214797" y="7613760"/>
              <a:chExt cx="5916766" cy="1212780"/>
            </a:xfrm>
          </p:grpSpPr>
          <p:sp>
            <p:nvSpPr>
              <p:cNvPr id="51" name="TextBox 50"/>
              <p:cNvSpPr txBox="1"/>
              <p:nvPr/>
            </p:nvSpPr>
            <p:spPr>
              <a:xfrm>
                <a:off x="10214797" y="7694339"/>
                <a:ext cx="3580005" cy="954107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obtain protein </a:t>
                </a:r>
              </a:p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interaction data from</a:t>
                </a:r>
              </a:p>
            </p:txBody>
          </p:sp>
          <p:pic>
            <p:nvPicPr>
              <p:cNvPr id="170" name="Content Placeholder 128"/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94802" y="7613760"/>
                <a:ext cx="2336761" cy="1212780"/>
              </a:xfrm>
              <a:prstGeom prst="rect">
                <a:avLst/>
              </a:prstGeom>
            </p:spPr>
          </p:pic>
        </p:grpSp>
        <p:sp>
          <p:nvSpPr>
            <p:cNvPr id="50" name="Oval 49"/>
            <p:cNvSpPr/>
            <p:nvPr/>
          </p:nvSpPr>
          <p:spPr>
            <a:xfrm>
              <a:off x="5285854" y="8235917"/>
              <a:ext cx="903599" cy="90359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371316" y="8625859"/>
            <a:ext cx="5925295" cy="1875891"/>
            <a:chOff x="6343042" y="10796637"/>
            <a:chExt cx="5925295" cy="1875891"/>
          </a:xfrm>
        </p:grpSpPr>
        <p:grpSp>
          <p:nvGrpSpPr>
            <p:cNvPr id="16" name="Group 15"/>
            <p:cNvGrpSpPr/>
            <p:nvPr/>
          </p:nvGrpSpPr>
          <p:grpSpPr>
            <a:xfrm>
              <a:off x="7336799" y="10796637"/>
              <a:ext cx="4931538" cy="1875891"/>
              <a:chOff x="1268809" y="12811572"/>
              <a:chExt cx="4931538" cy="1875891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1268809" y="13733356"/>
                <a:ext cx="4931538" cy="954107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use                    to identify </a:t>
                </a:r>
              </a:p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known globular domains</a:t>
                </a:r>
              </a:p>
            </p:txBody>
          </p:sp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46161" y="12811572"/>
                <a:ext cx="1892555" cy="1441947"/>
              </a:xfrm>
              <a:prstGeom prst="rect">
                <a:avLst/>
              </a:prstGeom>
            </p:spPr>
          </p:pic>
        </p:grpSp>
        <p:sp>
          <p:nvSpPr>
            <p:cNvPr id="83" name="Oval 82"/>
            <p:cNvSpPr/>
            <p:nvPr/>
          </p:nvSpPr>
          <p:spPr>
            <a:xfrm>
              <a:off x="6343042" y="11711772"/>
              <a:ext cx="903599" cy="9035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1678126" y="14335110"/>
            <a:ext cx="8002154" cy="1890718"/>
            <a:chOff x="1682714" y="14271549"/>
            <a:chExt cx="8002154" cy="189071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5771" y="14271549"/>
              <a:ext cx="1311602" cy="1348754"/>
            </a:xfrm>
            <a:prstGeom prst="rect">
              <a:avLst/>
            </a:prstGeom>
          </p:spPr>
        </p:pic>
        <p:grpSp>
          <p:nvGrpSpPr>
            <p:cNvPr id="66" name="Group 65"/>
            <p:cNvGrpSpPr/>
            <p:nvPr/>
          </p:nvGrpSpPr>
          <p:grpSpPr>
            <a:xfrm>
              <a:off x="1682714" y="14346385"/>
              <a:ext cx="8002154" cy="1815882"/>
              <a:chOff x="2279681" y="14960815"/>
              <a:chExt cx="8002154" cy="1815882"/>
            </a:xfrm>
          </p:grpSpPr>
          <p:sp>
            <p:nvSpPr>
              <p:cNvPr id="58" name="TextBox 57"/>
              <p:cNvSpPr txBox="1"/>
              <p:nvPr/>
            </p:nvSpPr>
            <p:spPr>
              <a:xfrm>
                <a:off x="4633798" y="14960815"/>
                <a:ext cx="5648037" cy="1815882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take interacting partners of </a:t>
                </a:r>
              </a:p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every protein that contains these </a:t>
                </a:r>
              </a:p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domains and use </a:t>
                </a:r>
                <a:r>
                  <a:rPr lang="en-US" sz="2800" dirty="0" err="1">
                    <a:latin typeface="Helvetica Neue" charset="0"/>
                    <a:ea typeface="Helvetica Neue" charset="0"/>
                    <a:cs typeface="Helvetica Neue" charset="0"/>
                  </a:rPr>
                  <a:t>QSLIMFinder</a:t>
                </a: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 </a:t>
                </a: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 to </a:t>
                </a: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discover linear motifs de-novo</a:t>
                </a:r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2279681" y="15458292"/>
                <a:ext cx="903599" cy="903599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</p:grpSp>
      <p:sp>
        <p:nvSpPr>
          <p:cNvPr id="91" name="Oval 90"/>
          <p:cNvSpPr/>
          <p:nvPr/>
        </p:nvSpPr>
        <p:spPr>
          <a:xfrm>
            <a:off x="2403385" y="16599533"/>
            <a:ext cx="903599" cy="90359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93" name="Straight Arrow Connector 92"/>
          <p:cNvCxnSpPr/>
          <p:nvPr/>
        </p:nvCxnSpPr>
        <p:spPr>
          <a:xfrm>
            <a:off x="6464181" y="10678891"/>
            <a:ext cx="1478732" cy="2325937"/>
          </a:xfrm>
          <a:prstGeom prst="straightConnector1">
            <a:avLst/>
          </a:prstGeom>
          <a:ln w="2540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4221440" y="11691029"/>
            <a:ext cx="2363459" cy="1900824"/>
            <a:chOff x="4599204" y="12283278"/>
            <a:chExt cx="2363459" cy="1900824"/>
          </a:xfrm>
        </p:grpSpPr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709" y="12283278"/>
              <a:ext cx="782098" cy="1106914"/>
            </a:xfrm>
            <a:prstGeom prst="rect">
              <a:avLst/>
            </a:prstGeom>
          </p:spPr>
        </p:pic>
        <p:sp>
          <p:nvSpPr>
            <p:cNvPr id="107" name="TextBox 106"/>
            <p:cNvSpPr txBox="1"/>
            <p:nvPr/>
          </p:nvSpPr>
          <p:spPr>
            <a:xfrm>
              <a:off x="4599204" y="13229995"/>
              <a:ext cx="2363459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motif-domain </a:t>
              </a:r>
            </a:p>
            <a:p>
              <a:pPr marL="571500" marR="0" lvl="0" indent="-57150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pair</a:t>
              </a:r>
            </a:p>
          </p:txBody>
        </p:sp>
      </p:grpSp>
      <p:sp>
        <p:nvSpPr>
          <p:cNvPr id="87" name="Oval 86"/>
          <p:cNvSpPr/>
          <p:nvPr/>
        </p:nvSpPr>
        <p:spPr>
          <a:xfrm>
            <a:off x="18121302" y="8382955"/>
            <a:ext cx="903599" cy="84148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9105002" y="8263186"/>
            <a:ext cx="60622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Experimentally derived protein-protein interaction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data</a:t>
            </a:r>
            <a:endParaRPr lang="en-US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18181766" y="16818238"/>
            <a:ext cx="2648318" cy="1077218"/>
            <a:chOff x="20070132" y="16958002"/>
            <a:chExt cx="2648318" cy="1077218"/>
          </a:xfrm>
        </p:grpSpPr>
        <p:sp>
          <p:nvSpPr>
            <p:cNvPr id="90" name="Oval 89"/>
            <p:cNvSpPr/>
            <p:nvPr/>
          </p:nvSpPr>
          <p:spPr>
            <a:xfrm>
              <a:off x="20070132" y="17044812"/>
              <a:ext cx="903599" cy="9035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20970786" y="16958002"/>
              <a:ext cx="17476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dirty="0">
                  <a:latin typeface="Helvetica Neue" charset="0"/>
                  <a:ea typeface="Helvetica Neue" charset="0"/>
                  <a:cs typeface="Helvetica Neue" charset="0"/>
                </a:rPr>
                <a:t>Domain </a:t>
              </a:r>
              <a:endParaRPr lang="en-US" sz="32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features</a:t>
              </a:r>
              <a:endParaRPr lang="en-US" sz="3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20192920" y="24735752"/>
            <a:ext cx="82559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Identify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linear motifs de-novo using </a:t>
            </a:r>
            <a:r>
              <a:rPr lang="en-US" sz="3200" dirty="0" err="1">
                <a:latin typeface="Helvetica Neue" charset="0"/>
                <a:ea typeface="Helvetica Neue" charset="0"/>
                <a:cs typeface="Helvetica Neue" charset="0"/>
              </a:rPr>
              <a:t>QSLIMFinder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In addition to viral-human interactions,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limit search space using binding region annotations from IntAct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Compare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viral proteins to other groups of proteins by their ability to help identify known domains and motifs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Annotate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potential meaning of viral-human domain-motif interaction 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20449395" y="32952082"/>
            <a:ext cx="74868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Viral-host interactions rely extensively on linear motif mediated interactions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Rich viral-human protein interaction data can allow identifying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domain-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motif pairs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Domains in human proteins that are likely to mediate human-viral interactions are enriched in domains known to bind linear motifs 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4221440" y="26725432"/>
            <a:ext cx="7076518" cy="1077218"/>
            <a:chOff x="3951006" y="26518668"/>
            <a:chExt cx="7076518" cy="1077218"/>
          </a:xfrm>
        </p:grpSpPr>
        <p:sp>
          <p:nvSpPr>
            <p:cNvPr id="102" name="Oval 101"/>
            <p:cNvSpPr/>
            <p:nvPr/>
          </p:nvSpPr>
          <p:spPr>
            <a:xfrm>
              <a:off x="3951006" y="26595958"/>
              <a:ext cx="903599" cy="90359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801535" y="26518668"/>
              <a:ext cx="622598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lvl="0" indent="-571500" algn="ctr" defTabSz="914400">
                <a:defRPr/>
              </a:pP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Domains in human proteins </a:t>
              </a:r>
              <a:r>
                <a:rPr lang="en-US" sz="3200" smtClean="0">
                  <a:latin typeface="Helvetica Neue" charset="0"/>
                  <a:ea typeface="Helvetica Neue" charset="0"/>
                  <a:cs typeface="Helvetica Neue" charset="0"/>
                </a:rPr>
                <a:t>that </a:t>
              </a:r>
            </a:p>
            <a:p>
              <a:pPr marL="571500" lvl="0" indent="-571500" algn="ctr" defTabSz="914400">
                <a:defRPr/>
              </a:pP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are </a:t>
              </a:r>
              <a:r>
                <a:rPr lang="en-US" sz="3200" dirty="0">
                  <a:latin typeface="Helvetica Neue" charset="0"/>
                  <a:ea typeface="Helvetica Neue" charset="0"/>
                  <a:cs typeface="Helvetica Neue" charset="0"/>
                </a:rPr>
                <a:t>likely </a:t>
              </a: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to mediate interaction</a:t>
              </a:r>
              <a:endParaRPr lang="en-US" sz="3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33" name="TextBox 132"/>
          <p:cNvSpPr txBox="1"/>
          <p:nvPr/>
        </p:nvSpPr>
        <p:spPr>
          <a:xfrm>
            <a:off x="10387252" y="7915900"/>
            <a:ext cx="255173" cy="338554"/>
          </a:xfrm>
          <a:prstGeom prst="rect">
            <a:avLst/>
          </a:prstGeom>
          <a:solidFill>
            <a:srgbClr val="008CB5">
              <a:alpha val="7843"/>
            </a:srgbClr>
          </a:solidFill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12608843" y="8612017"/>
            <a:ext cx="255173" cy="338554"/>
          </a:xfrm>
          <a:prstGeom prst="rect">
            <a:avLst/>
          </a:prstGeom>
          <a:solidFill>
            <a:srgbClr val="008CB5">
              <a:alpha val="7843"/>
            </a:srgbClr>
          </a:solidFill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2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9010953" y="15236418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3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17424695" y="24085032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4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16417100" y="25561353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5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14737419" y="23821547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6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5371936" y="36069504"/>
            <a:ext cx="10074767" cy="954107"/>
            <a:chOff x="4953656" y="35315976"/>
            <a:chExt cx="10623228" cy="954107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A8BAC989-A81E-D44C-AA9C-550A11761F26}"/>
                </a:ext>
              </a:extLst>
            </p:cNvPr>
            <p:cNvSpPr txBox="1"/>
            <p:nvPr/>
          </p:nvSpPr>
          <p:spPr>
            <a:xfrm>
              <a:off x="4953656" y="35315976"/>
              <a:ext cx="10623228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Known domains involved in motif-mediated interactions (from ELM </a:t>
              </a:r>
              <a:r>
                <a:rPr lang="en-US" sz="2800" dirty="0" smtClean="0">
                  <a:latin typeface="Helvetica Neue" charset="0"/>
                  <a:ea typeface="Helvetica Neue" charset="0"/>
                  <a:cs typeface="Helvetica Neue" charset="0"/>
                </a:rPr>
                <a:t>database  ) </a:t>
              </a: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are overrepresented in our top domain hits. </a:t>
              </a:r>
              <a:endParaRPr lang="en-US" sz="28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7409421" y="35738099"/>
              <a:ext cx="2551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7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5928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9095</TotalTime>
  <Words>544</Words>
  <Application>Microsoft Macintosh PowerPoint</Application>
  <PresentationFormat>Custom</PresentationFormat>
  <Paragraphs>99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Helvetica Neue</vt:lpstr>
      <vt:lpstr>Arial</vt:lpstr>
      <vt:lpstr>Office Theme</vt:lpstr>
      <vt:lpstr>Identifying novel functional linear motifs using host-viral protein interactions and the principle of convergent evolution </vt:lpstr>
    </vt:vector>
  </TitlesOfParts>
  <Manager/>
  <Company>EMBL-EBI</Company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EMBL-EBI slide template</dc:title>
  <dc:subject/>
  <dc:creator>Spencer Phillips</dc:creator>
  <cp:keywords/>
  <dc:description/>
  <cp:lastModifiedBy>Vitalii Kleshchevnikov</cp:lastModifiedBy>
  <cp:revision>174</cp:revision>
  <cp:lastPrinted>2017-09-13T11:45:41Z</cp:lastPrinted>
  <dcterms:created xsi:type="dcterms:W3CDTF">2012-11-28T10:45:47Z</dcterms:created>
  <dcterms:modified xsi:type="dcterms:W3CDTF">2017-09-13T11:51:00Z</dcterms:modified>
  <cp:category/>
</cp:coreProperties>
</file>